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9" d="100"/>
          <a:sy n="109" d="100"/>
        </p:scale>
        <p:origin x="-89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67DDC-AB91-F349-A158-3E275EED4023}" type="datetimeFigureOut">
              <a:rPr lang="en-US" smtClean="0"/>
              <a:t>17-04-06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027E7-4D37-F240-94AE-30E2FC260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74061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67DDC-AB91-F349-A158-3E275EED4023}" type="datetimeFigureOut">
              <a:rPr lang="en-US" smtClean="0"/>
              <a:t>17-04-06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027E7-4D37-F240-94AE-30E2FC260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2508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67DDC-AB91-F349-A158-3E275EED4023}" type="datetimeFigureOut">
              <a:rPr lang="en-US" smtClean="0"/>
              <a:t>17-04-06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027E7-4D37-F240-94AE-30E2FC260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0877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67DDC-AB91-F349-A158-3E275EED4023}" type="datetimeFigureOut">
              <a:rPr lang="en-US" smtClean="0"/>
              <a:t>17-04-06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027E7-4D37-F240-94AE-30E2FC260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9926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67DDC-AB91-F349-A158-3E275EED4023}" type="datetimeFigureOut">
              <a:rPr lang="en-US" smtClean="0"/>
              <a:t>17-04-06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027E7-4D37-F240-94AE-30E2FC260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23505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67DDC-AB91-F349-A158-3E275EED4023}" type="datetimeFigureOut">
              <a:rPr lang="en-US" smtClean="0"/>
              <a:t>17-04-06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027E7-4D37-F240-94AE-30E2FC260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33642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67DDC-AB91-F349-A158-3E275EED4023}" type="datetimeFigureOut">
              <a:rPr lang="en-US" smtClean="0"/>
              <a:t>17-04-06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027E7-4D37-F240-94AE-30E2FC260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02312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67DDC-AB91-F349-A158-3E275EED4023}" type="datetimeFigureOut">
              <a:rPr lang="en-US" smtClean="0"/>
              <a:t>17-04-06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027E7-4D37-F240-94AE-30E2FC260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0513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67DDC-AB91-F349-A158-3E275EED4023}" type="datetimeFigureOut">
              <a:rPr lang="en-US" smtClean="0"/>
              <a:t>17-04-06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027E7-4D37-F240-94AE-30E2FC260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52446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67DDC-AB91-F349-A158-3E275EED4023}" type="datetimeFigureOut">
              <a:rPr lang="en-US" smtClean="0"/>
              <a:t>17-04-06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027E7-4D37-F240-94AE-30E2FC260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05679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67DDC-AB91-F349-A158-3E275EED4023}" type="datetimeFigureOut">
              <a:rPr lang="en-US" smtClean="0"/>
              <a:t>17-04-06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027E7-4D37-F240-94AE-30E2FC260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74680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967DDC-AB91-F349-A158-3E275EED4023}" type="datetimeFigureOut">
              <a:rPr lang="en-US" smtClean="0"/>
              <a:t>17-04-06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6027E7-4D37-F240-94AE-30E2FC260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9967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10907" y="133083"/>
            <a:ext cx="8708597" cy="36856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b="1" dirty="0" smtClean="0"/>
              <a:t>Proposed U21 Framework for </a:t>
            </a:r>
            <a:r>
              <a:rPr lang="en-US" sz="1600" b="1" dirty="0" err="1" smtClean="0"/>
              <a:t>Conceptualising</a:t>
            </a:r>
            <a:r>
              <a:rPr lang="en-US" sz="1600" b="1" dirty="0" smtClean="0"/>
              <a:t> 21</a:t>
            </a:r>
            <a:r>
              <a:rPr lang="en-US" sz="1600" b="1" baseline="30000" dirty="0" smtClean="0"/>
              <a:t>st</a:t>
            </a:r>
            <a:r>
              <a:rPr lang="en-US" sz="1600" b="1" dirty="0" smtClean="0"/>
              <a:t> Century Teaching</a:t>
            </a:r>
            <a:endParaRPr lang="en-US" sz="1600" b="1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7861463"/>
              </p:ext>
            </p:extLst>
          </p:nvPr>
        </p:nvGraphicFramePr>
        <p:xfrm>
          <a:off x="197199" y="603250"/>
          <a:ext cx="8722305" cy="615569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098200"/>
                <a:gridCol w="1708150"/>
                <a:gridCol w="1971985"/>
                <a:gridCol w="1971985"/>
                <a:gridCol w="1971985"/>
              </a:tblGrid>
              <a:tr h="488950">
                <a:tc rowSpan="2" gridSpan="2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Dimension of Teaching</a:t>
                      </a:r>
                    </a:p>
                    <a:p>
                      <a:pPr algn="ctr"/>
                      <a:endParaRPr lang="en-US" sz="1600" b="1" dirty="0"/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 h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000000"/>
                          </a:solidFill>
                        </a:rPr>
                        <a:t>Form of Expression</a:t>
                      </a:r>
                      <a:endParaRPr lang="en-US" sz="1600" dirty="0">
                        <a:solidFill>
                          <a:srgbClr val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</a:tr>
              <a:tr h="1460500">
                <a:tc gridSpan="2" vMerge="1">
                  <a:txBody>
                    <a:bodyPr/>
                    <a:lstStyle/>
                    <a:p>
                      <a:endParaRPr lang="en-US" sz="1600" b="1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just"/>
                      <a:endParaRPr lang="en-US" sz="1000" i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1" dirty="0" smtClean="0"/>
                        <a:t>Practitioners</a:t>
                      </a:r>
                      <a:endParaRPr lang="en-US" sz="1400" dirty="0" smtClean="0"/>
                    </a:p>
                    <a:p>
                      <a:pPr algn="ctr"/>
                      <a:r>
                        <a:rPr lang="en-US" sz="900" dirty="0" smtClean="0"/>
                        <a:t>(Do)</a:t>
                      </a:r>
                    </a:p>
                    <a:p>
                      <a:pPr algn="ctr"/>
                      <a:r>
                        <a:rPr lang="en-US" sz="900" dirty="0" smtClean="0"/>
                        <a:t>Focus is on what an individual does in any of these dimensions of teaching </a:t>
                      </a:r>
                      <a:r>
                        <a:rPr lang="en-US" sz="900" b="1" i="1" u="sng" dirty="0" smtClean="0"/>
                        <a:t>to facilitate</a:t>
                      </a:r>
                      <a:r>
                        <a:rPr lang="en-US" sz="900" b="1" i="1" u="sng" baseline="0" dirty="0" smtClean="0"/>
                        <a:t> and support the learning of THEIR students</a:t>
                      </a:r>
                      <a:endParaRPr lang="en-US" sz="900" b="1" i="1" u="sng" dirty="0" smtClean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i="1" dirty="0" smtClean="0"/>
                        <a:t>Leaders</a:t>
                      </a:r>
                      <a:endParaRPr lang="en-US" sz="1400" dirty="0" smtClean="0"/>
                    </a:p>
                    <a:p>
                      <a:pPr algn="ctr"/>
                      <a:r>
                        <a:rPr lang="en-US" sz="900" dirty="0" smtClean="0"/>
                        <a:t>(Develop)</a:t>
                      </a:r>
                    </a:p>
                    <a:p>
                      <a:pPr algn="ctr"/>
                      <a:r>
                        <a:rPr lang="en-US" sz="900" dirty="0" smtClean="0"/>
                        <a:t>Focus</a:t>
                      </a:r>
                      <a:r>
                        <a:rPr lang="en-US" sz="900" baseline="0" dirty="0" smtClean="0"/>
                        <a:t> on the work the individual does to </a:t>
                      </a:r>
                      <a:r>
                        <a:rPr lang="en-US" sz="900" b="1" i="1" u="sng" baseline="0" dirty="0" smtClean="0"/>
                        <a:t>influence and support OTHERS to innovate or change their practice </a:t>
                      </a:r>
                      <a:r>
                        <a:rPr lang="en-US" sz="900" baseline="0" dirty="0" smtClean="0"/>
                        <a:t>in any of these dimensions of teaching</a:t>
                      </a:r>
                      <a:endParaRPr lang="en-US" sz="9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i="1" dirty="0" smtClean="0"/>
                        <a:t>Managers</a:t>
                      </a:r>
                      <a:endParaRPr lang="en-US" sz="1400" dirty="0" smtClean="0"/>
                    </a:p>
                    <a:p>
                      <a:pPr algn="ctr"/>
                      <a:r>
                        <a:rPr lang="en-US" sz="900" dirty="0" smtClean="0"/>
                        <a:t>(Enable)</a:t>
                      </a:r>
                    </a:p>
                    <a:p>
                      <a:pPr algn="ctr"/>
                      <a:r>
                        <a:rPr lang="en-US" sz="900" dirty="0" smtClean="0"/>
                        <a:t>Focus</a:t>
                      </a:r>
                      <a:r>
                        <a:rPr lang="en-US" sz="900" baseline="0" dirty="0" smtClean="0"/>
                        <a:t> on the work the individual does to </a:t>
                      </a:r>
                      <a:r>
                        <a:rPr lang="en-US" sz="900" b="1" i="1" u="sng" baseline="0" dirty="0" smtClean="0"/>
                        <a:t>create the ORGANISATIONAL CONDITIONS necessary to enable and support learning and the development of teaching i</a:t>
                      </a:r>
                      <a:r>
                        <a:rPr lang="en-US" sz="900" baseline="0" dirty="0" smtClean="0"/>
                        <a:t>n any of these dimensions of teaching practice.</a:t>
                      </a:r>
                      <a:endParaRPr lang="en-US" sz="9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051560">
                <a:tc>
                  <a:txBody>
                    <a:bodyPr/>
                    <a:lstStyle/>
                    <a:p>
                      <a:r>
                        <a:rPr lang="en-US" sz="1400" b="1" i="1" dirty="0" smtClean="0"/>
                        <a:t>Learning</a:t>
                      </a:r>
                      <a:r>
                        <a:rPr lang="en-US" sz="1400" b="1" i="1" baseline="0" dirty="0" smtClean="0"/>
                        <a:t> Facilitator</a:t>
                      </a:r>
                      <a:endParaRPr lang="en-US" sz="1400" b="1" i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That</a:t>
                      </a:r>
                      <a:r>
                        <a:rPr lang="en-US" sz="900" baseline="0" dirty="0" smtClean="0"/>
                        <a:t> dimension of teaching that involves </a:t>
                      </a:r>
                      <a:r>
                        <a:rPr lang="en-US" sz="900" b="1" i="1" u="sng" baseline="0" dirty="0" smtClean="0"/>
                        <a:t>engaging, challenging, scaffolding, supporting and providing students with feedback</a:t>
                      </a:r>
                      <a:r>
                        <a:rPr lang="en-US" sz="900" i="1" u="sng" baseline="0" dirty="0" smtClean="0"/>
                        <a:t> </a:t>
                      </a:r>
                      <a:r>
                        <a:rPr lang="en-US" sz="900" baseline="0" dirty="0" smtClean="0"/>
                        <a:t>on their learning</a:t>
                      </a:r>
                      <a:endParaRPr lang="en-US" sz="9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9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051560">
                <a:tc>
                  <a:txBody>
                    <a:bodyPr/>
                    <a:lstStyle/>
                    <a:p>
                      <a:r>
                        <a:rPr lang="en-US" sz="1400" b="1" i="1" dirty="0" smtClean="0"/>
                        <a:t>Educational</a:t>
                      </a:r>
                      <a:r>
                        <a:rPr lang="en-US" sz="1400" b="1" i="1" baseline="0" dirty="0" smtClean="0"/>
                        <a:t> Designer</a:t>
                      </a:r>
                      <a:endParaRPr lang="en-US" sz="1400" b="1" i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That dimension</a:t>
                      </a:r>
                      <a:r>
                        <a:rPr lang="en-US" sz="900" baseline="0" dirty="0" smtClean="0"/>
                        <a:t> of teaching that involves </a:t>
                      </a:r>
                      <a:r>
                        <a:rPr lang="en-US" sz="900" b="1" i="1" u="sng" baseline="0" dirty="0" smtClean="0"/>
                        <a:t>designing, developing and deploying resources, activities, learning support and assessment tasks within physical &amp; digital environments </a:t>
                      </a:r>
                      <a:r>
                        <a:rPr lang="en-US" sz="900" baseline="0" dirty="0" smtClean="0"/>
                        <a:t>to enable and support learning</a:t>
                      </a:r>
                      <a:endParaRPr lang="en-US" sz="9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900" dirty="0">
                        <a:effectLst/>
                        <a:latin typeface="Calibri" charset="0"/>
                        <a:ea typeface="Times New Roman" charset="0"/>
                        <a:cs typeface="Times New Roman" charset="0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900" dirty="0" smtClean="0">
                        <a:effectLst/>
                        <a:latin typeface="Calibri" charset="0"/>
                        <a:ea typeface="Times New Roman" charset="0"/>
                        <a:cs typeface="Times New Roman" charset="0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900" dirty="0">
                        <a:effectLst/>
                        <a:latin typeface="Calibri" charset="0"/>
                        <a:ea typeface="Times New Roman" charset="0"/>
                        <a:cs typeface="Times New Roman" charset="0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051560">
                <a:tc>
                  <a:txBody>
                    <a:bodyPr/>
                    <a:lstStyle/>
                    <a:p>
                      <a:r>
                        <a:rPr lang="en-US" sz="1400" b="1" i="1" dirty="0" smtClean="0"/>
                        <a:t>Reflective Teacher</a:t>
                      </a:r>
                      <a:endParaRPr lang="en-US" sz="1400" b="1" i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That dimension of teaching that involves the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b="1" i="1" u="sng" baseline="0" dirty="0" smtClean="0"/>
                        <a:t>systematic </a:t>
                      </a:r>
                      <a:r>
                        <a:rPr lang="en-US" sz="900" b="1" i="1" u="sng" dirty="0" smtClean="0"/>
                        <a:t>collection</a:t>
                      </a:r>
                      <a:r>
                        <a:rPr lang="en-US" sz="900" b="1" i="1" u="sng" baseline="0" dirty="0" smtClean="0"/>
                        <a:t> &amp; analysis of evidence to inform ongoing efforts to assure and improve </a:t>
                      </a:r>
                      <a:r>
                        <a:rPr lang="en-US" sz="900" baseline="0" dirty="0" smtClean="0"/>
                        <a:t>the quality of teaching</a:t>
                      </a:r>
                      <a:endParaRPr lang="en-US" sz="9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1200" dirty="0">
                        <a:effectLst/>
                        <a:latin typeface="Calibri" charset="0"/>
                        <a:ea typeface="Times New Roman" charset="0"/>
                        <a:cs typeface="Times New Roman" charset="0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1200" dirty="0">
                        <a:effectLst/>
                        <a:latin typeface="Calibri" charset="0"/>
                        <a:ea typeface="Times New Roman" charset="0"/>
                        <a:cs typeface="Times New Roman" charset="0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1200" dirty="0" smtClean="0">
                        <a:effectLst/>
                        <a:latin typeface="Calibri" charset="0"/>
                        <a:ea typeface="Times New Roman" charset="0"/>
                        <a:cs typeface="Times New Roman" charset="0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051560">
                <a:tc>
                  <a:txBody>
                    <a:bodyPr/>
                    <a:lstStyle/>
                    <a:p>
                      <a:r>
                        <a:rPr lang="en-US" sz="1400" b="1" i="1" dirty="0" smtClean="0"/>
                        <a:t>Scholarly Teacher</a:t>
                      </a:r>
                      <a:endParaRPr lang="en-US" sz="1400" b="1" i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That dimension of teaching that involves </a:t>
                      </a:r>
                      <a:r>
                        <a:rPr lang="en-US" sz="900" b="1" i="1" u="sng" dirty="0" smtClean="0"/>
                        <a:t>engaging with and contributing to the scholarship </a:t>
                      </a:r>
                      <a:r>
                        <a:rPr lang="en-US" sz="900" dirty="0" smtClean="0"/>
                        <a:t>of learning</a:t>
                      </a:r>
                      <a:r>
                        <a:rPr lang="en-US" sz="900" baseline="0" dirty="0" smtClean="0"/>
                        <a:t> and teaching</a:t>
                      </a:r>
                      <a:endParaRPr lang="en-US" sz="9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1200" dirty="0">
                        <a:effectLst/>
                        <a:latin typeface="Calibri" charset="0"/>
                        <a:ea typeface="Times New Roman" charset="0"/>
                        <a:cs typeface="Times New Roman" charset="0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dirty="0">
                        <a:effectLst/>
                        <a:latin typeface="Calibri" charset="0"/>
                        <a:ea typeface="Times New Roman" charset="0"/>
                        <a:cs typeface="Times New Roman" charset="0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1200" dirty="0">
                        <a:effectLst/>
                        <a:latin typeface="Calibri" charset="0"/>
                        <a:ea typeface="Times New Roman" charset="0"/>
                        <a:cs typeface="Times New Roman" charset="0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cxnSp>
        <p:nvCxnSpPr>
          <p:cNvPr id="45" name="Straight Connector 44"/>
          <p:cNvCxnSpPr/>
          <p:nvPr/>
        </p:nvCxnSpPr>
        <p:spPr>
          <a:xfrm>
            <a:off x="152409" y="2536713"/>
            <a:ext cx="8767095" cy="0"/>
          </a:xfrm>
          <a:prstGeom prst="line">
            <a:avLst/>
          </a:prstGeom>
          <a:ln w="57150" cmpd="sng">
            <a:solidFill>
              <a:srgbClr val="FEDB27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3001054" y="558800"/>
            <a:ext cx="0" cy="6200140"/>
          </a:xfrm>
          <a:prstGeom prst="line">
            <a:avLst/>
          </a:prstGeom>
          <a:ln w="57150" cmpd="sng">
            <a:solidFill>
              <a:srgbClr val="FEDB27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294904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C-BY-NC-SA-256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266" y="2858538"/>
            <a:ext cx="924725" cy="32509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885561" y="827213"/>
            <a:ext cx="7655442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This work is licensed under a Creative Commons </a:t>
            </a:r>
          </a:p>
          <a:p>
            <a:r>
              <a:rPr lang="en-US" dirty="0" smtClean="0"/>
              <a:t>Attribution-</a:t>
            </a:r>
            <a:r>
              <a:rPr lang="en-US" dirty="0" err="1" smtClean="0"/>
              <a:t>NonCommerical</a:t>
            </a:r>
            <a:r>
              <a:rPr lang="en-US" dirty="0" smtClean="0"/>
              <a:t>-</a:t>
            </a:r>
            <a:r>
              <a:rPr lang="en-US" dirty="0" err="1" smtClean="0"/>
              <a:t>ShareAlike</a:t>
            </a:r>
            <a:r>
              <a:rPr lang="en-US" dirty="0" smtClean="0"/>
              <a:t> license: </a:t>
            </a:r>
          </a:p>
          <a:p>
            <a:endParaRPr lang="en-US" dirty="0"/>
          </a:p>
          <a:p>
            <a:r>
              <a:rPr lang="en-US" dirty="0" smtClean="0"/>
              <a:t>You are free to use, remix, develop and build upon this work non-commercially, </a:t>
            </a:r>
          </a:p>
          <a:p>
            <a:r>
              <a:rPr lang="en-US" dirty="0" smtClean="0"/>
              <a:t>Provided that acknowledgement to the original authors is made and the new </a:t>
            </a:r>
          </a:p>
          <a:p>
            <a:r>
              <a:rPr lang="en-US" dirty="0" smtClean="0"/>
              <a:t>Creation / version is licensed under the same terms. </a:t>
            </a:r>
          </a:p>
          <a:p>
            <a:r>
              <a:rPr lang="en-US" dirty="0" smtClean="0"/>
              <a:t>  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For contact details, feedback and other questions about the framework, please</a:t>
            </a:r>
          </a:p>
          <a:p>
            <a:r>
              <a:rPr lang="en-US" dirty="0" smtClean="0"/>
              <a:t>See the contact details on the u21teachingindicators.net website.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26518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285</Words>
  <Application>Microsoft Macintosh PowerPoint</Application>
  <PresentationFormat>On-screen Show (4:3)</PresentationFormat>
  <Paragraphs>33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Simon Bates</dc:creator>
  <cp:lastModifiedBy>Simon Bates</cp:lastModifiedBy>
  <cp:revision>2</cp:revision>
  <dcterms:created xsi:type="dcterms:W3CDTF">2017-04-06T15:52:03Z</dcterms:created>
  <dcterms:modified xsi:type="dcterms:W3CDTF">2017-04-06T16:23:08Z</dcterms:modified>
</cp:coreProperties>
</file>